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hustle.co/wp-content/uploads/2019/02/hears.gi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hustle.co/wp-content/uploads/2019/02/hears.gi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hustle.co/wp-content/uploads/2019/02/hears.gi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hustle.co/crowdfunding-success-rat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(based on a data analytics POV)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https://thehustle.co/wp-content/uploads/2019/02/hears.gif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4c9e0b0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4c9e0b0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0171A"/>
                </a:solidFill>
                <a:highlight>
                  <a:srgbClr val="FFFFFF"/>
                </a:highlight>
              </a:rPr>
              <a:t>Four categories — theater (60%), comics (57%), music (50%), and art (42%) — far outpace the average success rate, while tech (20%) lags far behind it.</a:t>
            </a:r>
            <a:endParaRPr sz="1350">
              <a:solidFill>
                <a:srgbClr val="1017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017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0171A"/>
                </a:solidFill>
                <a:highlight>
                  <a:srgbClr val="FFFFFF"/>
                </a:highlight>
              </a:rPr>
              <a:t>The “all-or-nothing” nature of Kickstarter (only being permitted to keep funds if you meet the goal) seems to be a bit prohibitive for projects that require larger budgets (e.g. tech and food trucks).</a:t>
            </a:r>
            <a:endParaRPr sz="1350">
              <a:solidFill>
                <a:srgbClr val="1017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10171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c73d662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c73d662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https://thehustle.co/wp-content/uploads/2019/02/hears.gif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d5630f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d5630f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https://thehustle.co/wp-content/uploads/2019/02/hears.gif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b345c8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b345c8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TITLE: IS kcikstarter right for you??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https://thehustle.co/crowdfunding-success-rate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#5 &amp;6: other things found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GA_Stack_Small_White_RGB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925" y="97025"/>
            <a:ext cx="884325" cy="2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266" y="163037"/>
            <a:ext cx="1504800" cy="16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1" name="Google Shape;161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5" name="Google Shape;165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Google Shape;21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0" y="4749900"/>
            <a:ext cx="9144000" cy="3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>
            <a:off x="830392" y="353056"/>
            <a:ext cx="745763" cy="45826"/>
            <a:chOff x="4580561" y="2589004"/>
            <a:chExt cx="1064464" cy="25200"/>
          </a:xfrm>
        </p:grpSpPr>
        <p:sp>
          <p:nvSpPr>
            <p:cNvPr id="46" name="Google Shape;4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" type="body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Cog-White-256.png" id="51" name="Google Shape;5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50" y="4788625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466" y="237150"/>
            <a:ext cx="1504800" cy="16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2" name="Google Shape;62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ctrTitle"/>
          </p:nvPr>
        </p:nvSpPr>
        <p:spPr>
          <a:xfrm>
            <a:off x="729450" y="1322450"/>
            <a:ext cx="7574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Creating a Successful Kickstarter Campaign</a:t>
            </a:r>
            <a:endParaRPr/>
          </a:p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758051" y="2754700"/>
            <a:ext cx="3077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Data Science Admission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Anita Tran: 2019-10-10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729450" y="937650"/>
            <a:ext cx="6049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With an average success rate of 47% not everyone is </a:t>
            </a:r>
            <a:r>
              <a:rPr lang="en-GB" sz="1200"/>
              <a:t>guaranteed to reach their Kickstarter goals. It takes a lot of work but you can tip the scales in your favor.</a:t>
            </a:r>
            <a:endParaRPr sz="1200"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686350" y="514675"/>
            <a:ext cx="886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DISCOVERING THE OPPORTUNITY</a:t>
            </a:r>
            <a:endParaRPr i="1"/>
          </a:p>
        </p:txBody>
      </p:sp>
      <p:grpSp>
        <p:nvGrpSpPr>
          <p:cNvPr id="181" name="Google Shape;181;p19"/>
          <p:cNvGrpSpPr/>
          <p:nvPr/>
        </p:nvGrpSpPr>
        <p:grpSpPr>
          <a:xfrm>
            <a:off x="6022283" y="1092532"/>
            <a:ext cx="3697313" cy="3613431"/>
            <a:chOff x="6081700" y="764000"/>
            <a:chExt cx="3615600" cy="3615600"/>
          </a:xfrm>
        </p:grpSpPr>
        <p:sp>
          <p:nvSpPr>
            <p:cNvPr id="182" name="Google Shape;182;p19"/>
            <p:cNvSpPr/>
            <p:nvPr/>
          </p:nvSpPr>
          <p:spPr>
            <a:xfrm>
              <a:off x="6081700" y="764000"/>
              <a:ext cx="3615600" cy="3615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6272900" y="955200"/>
              <a:ext cx="3233100" cy="3233100"/>
            </a:xfrm>
            <a:prstGeom prst="ellipse">
              <a:avLst/>
            </a:prstGeom>
            <a:solidFill>
              <a:srgbClr val="000000">
                <a:alpha val="627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3034050" y="4814700"/>
            <a:ext cx="3079500" cy="32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dk1"/>
                </a:solidFill>
              </a:rPr>
              <a:t>(</a:t>
            </a:r>
            <a:r>
              <a:rPr lang="en-GB" sz="800">
                <a:solidFill>
                  <a:schemeClr val="dk1"/>
                </a:solidFill>
              </a:rPr>
              <a:t>o</a:t>
            </a:r>
            <a:r>
              <a:rPr lang="en-GB" sz="800">
                <a:solidFill>
                  <a:schemeClr val="dk1"/>
                </a:solidFill>
              </a:rPr>
              <a:t>pportunity)</a:t>
            </a:r>
            <a:r>
              <a:rPr lang="en-GB" sz="800"/>
              <a:t>		solution		           outcome</a:t>
            </a:r>
            <a:endParaRPr sz="800"/>
          </a:p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/>
              <a:t>‹#›</a:t>
            </a:fld>
            <a:endParaRPr sz="800"/>
          </a:p>
        </p:txBody>
      </p:sp>
      <p:sp>
        <p:nvSpPr>
          <p:cNvPr id="186" name="Google Shape;186;p19"/>
          <p:cNvSpPr txBox="1"/>
          <p:nvPr/>
        </p:nvSpPr>
        <p:spPr>
          <a:xfrm>
            <a:off x="1559775" y="1832450"/>
            <a:ext cx="36189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If you’re running a Kickstarter project, it’s important to market your idea to get the maximum number of backers. However, before you even get started with your project, you should plan ahead.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Here are some of the best tips for doing that, backed by Kickstarter data (2009 to 2012).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 rotWithShape="1">
          <a:blip r:embed="rId3">
            <a:alphaModFix/>
          </a:blip>
          <a:srcRect b="-10" l="12189" r="8351" t="-20"/>
          <a:stretch/>
        </p:blipFill>
        <p:spPr>
          <a:xfrm>
            <a:off x="6420140" y="1448447"/>
            <a:ext cx="2901600" cy="290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29450" y="937650"/>
            <a:ext cx="802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Understanding what category your creative project belongs within and that the timing of your product launch depends on your project and you. These are average success rates by: </a:t>
            </a:r>
            <a:endParaRPr sz="1200"/>
          </a:p>
        </p:txBody>
      </p:sp>
      <p:sp>
        <p:nvSpPr>
          <p:cNvPr id="193" name="Google Shape;193;p20"/>
          <p:cNvSpPr txBox="1"/>
          <p:nvPr>
            <p:ph type="title"/>
          </p:nvPr>
        </p:nvSpPr>
        <p:spPr>
          <a:xfrm>
            <a:off x="729450" y="514675"/>
            <a:ext cx="886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 ANALYSIS: THE BIG PICTURE</a:t>
            </a:r>
            <a:endParaRPr i="1"/>
          </a:p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4524013" y="1510813"/>
            <a:ext cx="37170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Day of the week and month launch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 flipH="1">
            <a:off x="4382550" y="1688488"/>
            <a:ext cx="2100" cy="291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6" name="Google Shape;196;p20"/>
          <p:cNvSpPr txBox="1"/>
          <p:nvPr/>
        </p:nvSpPr>
        <p:spPr>
          <a:xfrm>
            <a:off x="907025" y="350253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47%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294050" y="4263350"/>
            <a:ext cx="3694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Of all projects are successful in meeting their funding goal - however this 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varies by project type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4982250" y="3333749"/>
            <a:ext cx="130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50%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572000" y="4263350"/>
            <a:ext cx="4188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Pretty much 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anytime 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 a good time. When it comes down to it,  the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quality of your product and marketing is the most important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907025" y="1510813"/>
            <a:ext cx="298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roject type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2732850" y="4782250"/>
            <a:ext cx="3079500" cy="32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opportunity		</a:t>
            </a:r>
            <a:r>
              <a:rPr lang="en-GB" sz="800">
                <a:solidFill>
                  <a:schemeClr val="dk1"/>
                </a:solidFill>
              </a:rPr>
              <a:t>(solution)</a:t>
            </a:r>
            <a:r>
              <a:rPr lang="en-GB" sz="800"/>
              <a:t>		           outcome</a:t>
            </a:r>
            <a:endParaRPr sz="800"/>
          </a:p>
        </p:txBody>
      </p:sp>
      <p:sp>
        <p:nvSpPr>
          <p:cNvPr id="202" name="Google Shape;202;p20"/>
          <p:cNvSpPr txBox="1"/>
          <p:nvPr/>
        </p:nvSpPr>
        <p:spPr>
          <a:xfrm>
            <a:off x="6781425" y="3597606"/>
            <a:ext cx="1848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Average success rate for ALL 12 months </a:t>
            </a:r>
            <a:r>
              <a:rPr i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(minus June/July)</a:t>
            </a:r>
            <a:endParaRPr i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710900" y="3597606"/>
            <a:ext cx="1848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Average success rate for ALL 7 days in a week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/>
              <a:t>‹#›</a:t>
            </a:fld>
            <a:endParaRPr sz="800"/>
          </a:p>
        </p:txBody>
      </p:sp>
      <p:grpSp>
        <p:nvGrpSpPr>
          <p:cNvPr id="205" name="Google Shape;205;p20"/>
          <p:cNvGrpSpPr/>
          <p:nvPr/>
        </p:nvGrpSpPr>
        <p:grpSpPr>
          <a:xfrm>
            <a:off x="925375" y="1998863"/>
            <a:ext cx="2133700" cy="1685950"/>
            <a:chOff x="907025" y="2008038"/>
            <a:chExt cx="2133700" cy="1685950"/>
          </a:xfrm>
        </p:grpSpPr>
        <p:pic>
          <p:nvPicPr>
            <p:cNvPr id="206" name="Google Shape;206;p20"/>
            <p:cNvPicPr preferRelativeResize="0"/>
            <p:nvPr/>
          </p:nvPicPr>
          <p:blipFill rotWithShape="1">
            <a:blip r:embed="rId3">
              <a:alphaModFix/>
            </a:blip>
            <a:srcRect b="0" l="0" r="13066" t="0"/>
            <a:stretch/>
          </p:blipFill>
          <p:spPr>
            <a:xfrm>
              <a:off x="907025" y="2042213"/>
              <a:ext cx="2133700" cy="1651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p20"/>
            <p:cNvCxnSpPr/>
            <p:nvPr/>
          </p:nvCxnSpPr>
          <p:spPr>
            <a:xfrm>
              <a:off x="2223750" y="2008038"/>
              <a:ext cx="4200" cy="1618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sp>
        <p:nvSpPr>
          <p:cNvPr id="208" name="Google Shape;208;p20"/>
          <p:cNvSpPr txBox="1"/>
          <p:nvPr/>
        </p:nvSpPr>
        <p:spPr>
          <a:xfrm>
            <a:off x="7052775" y="3333749"/>
            <a:ext cx="130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51%</a:t>
            </a:r>
            <a:endParaRPr b="1"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9" name="Google Shape;209;p20"/>
          <p:cNvGrpSpPr/>
          <p:nvPr/>
        </p:nvGrpSpPr>
        <p:grpSpPr>
          <a:xfrm>
            <a:off x="1534000" y="1942375"/>
            <a:ext cx="1398100" cy="77100"/>
            <a:chOff x="1534000" y="1942375"/>
            <a:chExt cx="1398100" cy="77100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1534000" y="1942375"/>
              <a:ext cx="661225" cy="77100"/>
              <a:chOff x="1381575" y="1899975"/>
              <a:chExt cx="661225" cy="77100"/>
            </a:xfrm>
          </p:grpSpPr>
          <p:sp>
            <p:nvSpPr>
              <p:cNvPr id="211" name="Google Shape;211;p20"/>
              <p:cNvSpPr/>
              <p:nvPr/>
            </p:nvSpPr>
            <p:spPr>
              <a:xfrm>
                <a:off x="1381575" y="1907475"/>
                <a:ext cx="210900" cy="621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0"/>
              <p:cNvSpPr txBox="1"/>
              <p:nvPr/>
            </p:nvSpPr>
            <p:spPr>
              <a:xfrm>
                <a:off x="1617700" y="1899975"/>
                <a:ext cx="4251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-GB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successful</a:t>
                </a:r>
                <a:endParaRPr b="1" sz="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13" name="Google Shape;213;p20"/>
            <p:cNvGrpSpPr/>
            <p:nvPr/>
          </p:nvGrpSpPr>
          <p:grpSpPr>
            <a:xfrm>
              <a:off x="2245675" y="1942375"/>
              <a:ext cx="686425" cy="77100"/>
              <a:chOff x="1381575" y="1899975"/>
              <a:chExt cx="686425" cy="77100"/>
            </a:xfrm>
          </p:grpSpPr>
          <p:sp>
            <p:nvSpPr>
              <p:cNvPr id="214" name="Google Shape;214;p20"/>
              <p:cNvSpPr/>
              <p:nvPr/>
            </p:nvSpPr>
            <p:spPr>
              <a:xfrm>
                <a:off x="1381575" y="1907475"/>
                <a:ext cx="210900" cy="621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0"/>
              <p:cNvSpPr txBox="1"/>
              <p:nvPr/>
            </p:nvSpPr>
            <p:spPr>
              <a:xfrm>
                <a:off x="1617700" y="1899975"/>
                <a:ext cx="450300" cy="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-GB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un</a:t>
                </a:r>
                <a:r>
                  <a:rPr b="1" lang="en-GB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successful</a:t>
                </a:r>
                <a:endParaRPr b="1" sz="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216" name="Google Shape;216;p20"/>
          <p:cNvGrpSpPr/>
          <p:nvPr/>
        </p:nvGrpSpPr>
        <p:grpSpPr>
          <a:xfrm>
            <a:off x="4524029" y="1994012"/>
            <a:ext cx="2061902" cy="1389262"/>
            <a:chOff x="4676294" y="2146500"/>
            <a:chExt cx="1912356" cy="1114263"/>
          </a:xfrm>
        </p:grpSpPr>
        <p:grpSp>
          <p:nvGrpSpPr>
            <p:cNvPr id="217" name="Google Shape;217;p20"/>
            <p:cNvGrpSpPr/>
            <p:nvPr/>
          </p:nvGrpSpPr>
          <p:grpSpPr>
            <a:xfrm>
              <a:off x="4676294" y="2356986"/>
              <a:ext cx="1859170" cy="903776"/>
              <a:chOff x="4872750" y="2300825"/>
              <a:chExt cx="1693850" cy="910697"/>
            </a:xfrm>
          </p:grpSpPr>
          <p:pic>
            <p:nvPicPr>
              <p:cNvPr id="218" name="Google Shape;218;p20"/>
              <p:cNvPicPr preferRelativeResize="0"/>
              <p:nvPr/>
            </p:nvPicPr>
            <p:blipFill rotWithShape="1">
              <a:blip r:embed="rId4">
                <a:alphaModFix/>
              </a:blip>
              <a:srcRect b="0" l="2874" r="0" t="10378"/>
              <a:stretch/>
            </p:blipFill>
            <p:spPr>
              <a:xfrm>
                <a:off x="4872750" y="2308648"/>
                <a:ext cx="1693850" cy="9028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9" name="Google Shape;219;p20"/>
              <p:cNvCxnSpPr/>
              <p:nvPr/>
            </p:nvCxnSpPr>
            <p:spPr>
              <a:xfrm flipH="1">
                <a:off x="5831600" y="2300825"/>
                <a:ext cx="3600" cy="867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20" name="Google Shape;22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4800" y="2251787"/>
              <a:ext cx="1693850" cy="77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" name="Google Shape;221;p20"/>
            <p:cNvGrpSpPr/>
            <p:nvPr/>
          </p:nvGrpSpPr>
          <p:grpSpPr>
            <a:xfrm>
              <a:off x="5012200" y="2146500"/>
              <a:ext cx="1398100" cy="77100"/>
              <a:chOff x="1534000" y="1942375"/>
              <a:chExt cx="1398100" cy="77100"/>
            </a:xfrm>
          </p:grpSpPr>
          <p:grpSp>
            <p:nvGrpSpPr>
              <p:cNvPr id="222" name="Google Shape;222;p20"/>
              <p:cNvGrpSpPr/>
              <p:nvPr/>
            </p:nvGrpSpPr>
            <p:grpSpPr>
              <a:xfrm>
                <a:off x="1534000" y="1942375"/>
                <a:ext cx="661225" cy="77100"/>
                <a:chOff x="1381575" y="1899975"/>
                <a:chExt cx="661225" cy="77100"/>
              </a:xfrm>
            </p:grpSpPr>
            <p:sp>
              <p:nvSpPr>
                <p:cNvPr id="223" name="Google Shape;223;p20"/>
                <p:cNvSpPr/>
                <p:nvPr/>
              </p:nvSpPr>
              <p:spPr>
                <a:xfrm>
                  <a:off x="1381575" y="1907475"/>
                  <a:ext cx="210900" cy="621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0"/>
                <p:cNvSpPr txBox="1"/>
                <p:nvPr/>
              </p:nvSpPr>
              <p:spPr>
                <a:xfrm>
                  <a:off x="1617700" y="1899975"/>
                  <a:ext cx="425100" cy="7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lang="en-GB" sz="6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successful</a:t>
                  </a:r>
                  <a:endParaRPr b="1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25" name="Google Shape;225;p20"/>
              <p:cNvGrpSpPr/>
              <p:nvPr/>
            </p:nvGrpSpPr>
            <p:grpSpPr>
              <a:xfrm>
                <a:off x="2245675" y="1942375"/>
                <a:ext cx="686425" cy="77100"/>
                <a:chOff x="1381575" y="1899975"/>
                <a:chExt cx="686425" cy="77100"/>
              </a:xfrm>
            </p:grpSpPr>
            <p:sp>
              <p:nvSpPr>
                <p:cNvPr id="226" name="Google Shape;226;p20"/>
                <p:cNvSpPr/>
                <p:nvPr/>
              </p:nvSpPr>
              <p:spPr>
                <a:xfrm>
                  <a:off x="1381575" y="1907475"/>
                  <a:ext cx="210900" cy="62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0"/>
                <p:cNvSpPr txBox="1"/>
                <p:nvPr/>
              </p:nvSpPr>
              <p:spPr>
                <a:xfrm>
                  <a:off x="1617700" y="1899975"/>
                  <a:ext cx="450300" cy="7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lang="en-GB" sz="6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unsuccessful</a:t>
                  </a:r>
                  <a:endParaRPr b="1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grpSp>
        <p:nvGrpSpPr>
          <p:cNvPr id="228" name="Google Shape;228;p20"/>
          <p:cNvGrpSpPr/>
          <p:nvPr/>
        </p:nvGrpSpPr>
        <p:grpSpPr>
          <a:xfrm>
            <a:off x="6811516" y="1993997"/>
            <a:ext cx="1941919" cy="1389307"/>
            <a:chOff x="6727200" y="2146488"/>
            <a:chExt cx="1801075" cy="1114298"/>
          </a:xfrm>
        </p:grpSpPr>
        <p:pic>
          <p:nvPicPr>
            <p:cNvPr id="229" name="Google Shape;22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34425" y="2251787"/>
              <a:ext cx="1693850" cy="77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0" name="Google Shape;230;p20"/>
            <p:cNvCxnSpPr/>
            <p:nvPr/>
          </p:nvCxnSpPr>
          <p:spPr>
            <a:xfrm flipH="1">
              <a:off x="7778775" y="2364950"/>
              <a:ext cx="3600" cy="867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grpSp>
          <p:nvGrpSpPr>
            <p:cNvPr id="231" name="Google Shape;231;p20"/>
            <p:cNvGrpSpPr/>
            <p:nvPr/>
          </p:nvGrpSpPr>
          <p:grpSpPr>
            <a:xfrm>
              <a:off x="7052775" y="2146488"/>
              <a:ext cx="1398100" cy="77100"/>
              <a:chOff x="1534000" y="1942375"/>
              <a:chExt cx="1398100" cy="77100"/>
            </a:xfrm>
          </p:grpSpPr>
          <p:grpSp>
            <p:nvGrpSpPr>
              <p:cNvPr id="232" name="Google Shape;232;p20"/>
              <p:cNvGrpSpPr/>
              <p:nvPr/>
            </p:nvGrpSpPr>
            <p:grpSpPr>
              <a:xfrm>
                <a:off x="1534000" y="1942375"/>
                <a:ext cx="661225" cy="77100"/>
                <a:chOff x="1381575" y="1899975"/>
                <a:chExt cx="661225" cy="77100"/>
              </a:xfrm>
            </p:grpSpPr>
            <p:sp>
              <p:nvSpPr>
                <p:cNvPr id="233" name="Google Shape;233;p20"/>
                <p:cNvSpPr/>
                <p:nvPr/>
              </p:nvSpPr>
              <p:spPr>
                <a:xfrm>
                  <a:off x="1381575" y="1907475"/>
                  <a:ext cx="210900" cy="62100"/>
                </a:xfrm>
                <a:prstGeom prst="rect">
                  <a:avLst/>
                </a:pr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0"/>
                <p:cNvSpPr txBox="1"/>
                <p:nvPr/>
              </p:nvSpPr>
              <p:spPr>
                <a:xfrm>
                  <a:off x="1617700" y="1899975"/>
                  <a:ext cx="425100" cy="7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lang="en-GB" sz="6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successful</a:t>
                  </a:r>
                  <a:endParaRPr b="1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35" name="Google Shape;235;p20"/>
              <p:cNvGrpSpPr/>
              <p:nvPr/>
            </p:nvGrpSpPr>
            <p:grpSpPr>
              <a:xfrm>
                <a:off x="2245675" y="1942375"/>
                <a:ext cx="686425" cy="77100"/>
                <a:chOff x="1381575" y="1899975"/>
                <a:chExt cx="686425" cy="77100"/>
              </a:xfrm>
            </p:grpSpPr>
            <p:sp>
              <p:nvSpPr>
                <p:cNvPr id="236" name="Google Shape;236;p20"/>
                <p:cNvSpPr/>
                <p:nvPr/>
              </p:nvSpPr>
              <p:spPr>
                <a:xfrm>
                  <a:off x="1381575" y="1907475"/>
                  <a:ext cx="210900" cy="62100"/>
                </a:xfrm>
                <a:prstGeom prst="rect">
                  <a:avLst/>
                </a:prstGeom>
                <a:solidFill>
                  <a:schemeClr val="accent6"/>
                </a:solidFill>
                <a:ln cap="flat" cmpd="sng" w="9525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0"/>
                <p:cNvSpPr txBox="1"/>
                <p:nvPr/>
              </p:nvSpPr>
              <p:spPr>
                <a:xfrm>
                  <a:off x="1617700" y="1899975"/>
                  <a:ext cx="450300" cy="77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b="1" lang="en-GB" sz="6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unsuccessful</a:t>
                  </a:r>
                  <a:endParaRPr b="1" sz="600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238" name="Google Shape;238;p20"/>
            <p:cNvGrpSpPr/>
            <p:nvPr/>
          </p:nvGrpSpPr>
          <p:grpSpPr>
            <a:xfrm>
              <a:off x="6727200" y="2356986"/>
              <a:ext cx="1769028" cy="903800"/>
              <a:chOff x="6727200" y="2356986"/>
              <a:chExt cx="1769028" cy="903800"/>
            </a:xfrm>
          </p:grpSpPr>
          <p:pic>
            <p:nvPicPr>
              <p:cNvPr id="239" name="Google Shape;239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727200" y="2356986"/>
                <a:ext cx="1769028" cy="9038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40" name="Google Shape;240;p20"/>
              <p:cNvCxnSpPr/>
              <p:nvPr/>
            </p:nvCxnSpPr>
            <p:spPr>
              <a:xfrm flipH="1">
                <a:off x="7703629" y="2378386"/>
                <a:ext cx="3900" cy="861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lg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729450" y="937650"/>
            <a:ext cx="7503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Kickstarter is an “all-or-nothing” platform; you only keep the money when your goal is successfully met. Setting realistic time frames and campaign goals will lead to success.</a:t>
            </a:r>
            <a:endParaRPr sz="1200"/>
          </a:p>
        </p:txBody>
      </p:sp>
      <p:sp>
        <p:nvSpPr>
          <p:cNvPr id="246" name="Google Shape;246;p21"/>
          <p:cNvSpPr txBox="1"/>
          <p:nvPr>
            <p:ph type="title"/>
          </p:nvPr>
        </p:nvSpPr>
        <p:spPr>
          <a:xfrm>
            <a:off x="686350" y="514675"/>
            <a:ext cx="886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 ANALYSIS: WHEN SMALLER IS BETTER</a:t>
            </a:r>
            <a:endParaRPr i="1"/>
          </a:p>
        </p:txBody>
      </p:sp>
      <p:sp>
        <p:nvSpPr>
          <p:cNvPr id="247" name="Google Shape;247;p21"/>
          <p:cNvSpPr txBox="1"/>
          <p:nvPr>
            <p:ph type="title"/>
          </p:nvPr>
        </p:nvSpPr>
        <p:spPr>
          <a:xfrm>
            <a:off x="4836075" y="1512300"/>
            <a:ext cx="33315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Campaign g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oal (e.g. how am I asking)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907025" y="350253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30 days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1026725" y="4263338"/>
            <a:ext cx="2068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ideal duration 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successful projects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5395788" y="3502535"/>
            <a:ext cx="2606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&lt;$5,500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5439138" y="4263350"/>
            <a:ext cx="25194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Set for a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fundraising goal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has proven to be most successful in meeting those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50" y="1945338"/>
            <a:ext cx="3650400" cy="169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76" y="2117550"/>
            <a:ext cx="3838036" cy="15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/>
          <p:nvPr>
            <p:ph type="title"/>
          </p:nvPr>
        </p:nvSpPr>
        <p:spPr>
          <a:xfrm>
            <a:off x="729450" y="1512300"/>
            <a:ext cx="298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Campaign duration (e.g. how long)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1626200" y="2106300"/>
            <a:ext cx="349200" cy="1303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/>
              <a:t>‹#›</a:t>
            </a:fld>
            <a:endParaRPr sz="800"/>
          </a:p>
        </p:txBody>
      </p:sp>
      <p:sp>
        <p:nvSpPr>
          <p:cNvPr id="257" name="Google Shape;257;p21"/>
          <p:cNvSpPr/>
          <p:nvPr/>
        </p:nvSpPr>
        <p:spPr>
          <a:xfrm>
            <a:off x="4729875" y="1954050"/>
            <a:ext cx="1629000" cy="130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943775" y="2094050"/>
            <a:ext cx="577500" cy="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30 days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6298075" y="1877850"/>
            <a:ext cx="933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&lt;$5,000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set goal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0" name="Google Shape;260;p21"/>
          <p:cNvCxnSpPr/>
          <p:nvPr/>
        </p:nvCxnSpPr>
        <p:spPr>
          <a:xfrm flipH="1">
            <a:off x="4382550" y="1688488"/>
            <a:ext cx="2100" cy="291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2732850" y="4782250"/>
            <a:ext cx="3079500" cy="32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opportunity		</a:t>
            </a:r>
            <a:r>
              <a:rPr lang="en-GB" sz="800">
                <a:solidFill>
                  <a:schemeClr val="dk1"/>
                </a:solidFill>
              </a:rPr>
              <a:t>(solution)</a:t>
            </a:r>
            <a:r>
              <a:rPr lang="en-GB" sz="800"/>
              <a:t>		           outcome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729450" y="937650"/>
            <a:ext cx="7503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</a:rPr>
              <a:t>Creating connection through your story and updates on your project will draw in not just any people but the people who are inspired by you and want to be inspired.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67" name="Google Shape;267;p22"/>
          <p:cNvSpPr txBox="1"/>
          <p:nvPr>
            <p:ph type="title"/>
          </p:nvPr>
        </p:nvSpPr>
        <p:spPr>
          <a:xfrm>
            <a:off x="686350" y="514675"/>
            <a:ext cx="886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 ANALYSIS: KEY IS PEOPLE</a:t>
            </a:r>
            <a:endParaRPr i="1"/>
          </a:p>
        </p:txBody>
      </p:sp>
      <p:sp>
        <p:nvSpPr>
          <p:cNvPr id="268" name="Google Shape;268;p22"/>
          <p:cNvSpPr txBox="1"/>
          <p:nvPr/>
        </p:nvSpPr>
        <p:spPr>
          <a:xfrm>
            <a:off x="429900" y="3578725"/>
            <a:ext cx="3431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&gt;7 updates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5321413" y="3578725"/>
            <a:ext cx="26061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4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5587188" y="4284925"/>
            <a:ext cx="2350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 passionate, b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elieve in your project and you will succeed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>
            <p:ph type="title"/>
          </p:nvPr>
        </p:nvSpPr>
        <p:spPr>
          <a:xfrm>
            <a:off x="5204800" y="1512300"/>
            <a:ext cx="33315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Quality and passion of the project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026725" y="4263338"/>
            <a:ext cx="2068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2"/>
          <p:cNvSpPr txBox="1"/>
          <p:nvPr>
            <p:ph type="title"/>
          </p:nvPr>
        </p:nvSpPr>
        <p:spPr>
          <a:xfrm>
            <a:off x="729450" y="1512300"/>
            <a:ext cx="298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Update your backers and supporters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800"/>
              <a:t>‹#›</a:t>
            </a:fld>
            <a:endParaRPr sz="800"/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58" y="1945350"/>
            <a:ext cx="2864542" cy="17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 txBox="1"/>
          <p:nvPr/>
        </p:nvSpPr>
        <p:spPr>
          <a:xfrm>
            <a:off x="970650" y="4284925"/>
            <a:ext cx="2350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Or </a:t>
            </a: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more for your supporters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- prove your appreciation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4">
            <a:alphaModFix/>
          </a:blip>
          <a:srcRect b="18493" l="0" r="0" t="0"/>
          <a:stretch/>
        </p:blipFill>
        <p:spPr>
          <a:xfrm>
            <a:off x="5281000" y="1917300"/>
            <a:ext cx="2736275" cy="171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22"/>
          <p:cNvCxnSpPr/>
          <p:nvPr/>
        </p:nvCxnSpPr>
        <p:spPr>
          <a:xfrm flipH="1">
            <a:off x="4382550" y="1688488"/>
            <a:ext cx="2100" cy="291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22"/>
          <p:cNvSpPr txBox="1"/>
          <p:nvPr>
            <p:ph idx="1" type="body"/>
          </p:nvPr>
        </p:nvSpPr>
        <p:spPr>
          <a:xfrm>
            <a:off x="2732850" y="4782250"/>
            <a:ext cx="3079500" cy="32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opportunity		</a:t>
            </a:r>
            <a:r>
              <a:rPr lang="en-GB" sz="800">
                <a:solidFill>
                  <a:schemeClr val="dk1"/>
                </a:solidFill>
              </a:rPr>
              <a:t>(solution)</a:t>
            </a:r>
            <a:r>
              <a:rPr lang="en-GB" sz="800"/>
              <a:t>		           outcome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68700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3190769" y="1248784"/>
            <a:ext cx="2756282" cy="2448808"/>
          </a:xfrm>
          <a:custGeom>
            <a:rect b="b" l="l" r="r" t="t"/>
            <a:pathLst>
              <a:path extrusionOk="0" h="4392481" w="4392481">
                <a:moveTo>
                  <a:pt x="1098120" y="0"/>
                </a:moveTo>
                <a:lnTo>
                  <a:pt x="2196240" y="1098120"/>
                </a:lnTo>
                <a:lnTo>
                  <a:pt x="2196241" y="1098120"/>
                </a:lnTo>
                <a:lnTo>
                  <a:pt x="3294361" y="0"/>
                </a:lnTo>
                <a:lnTo>
                  <a:pt x="4392481" y="1098120"/>
                </a:lnTo>
                <a:lnTo>
                  <a:pt x="4392481" y="2196240"/>
                </a:lnTo>
                <a:lnTo>
                  <a:pt x="4392481" y="2196241"/>
                </a:lnTo>
                <a:lnTo>
                  <a:pt x="2196241" y="4392481"/>
                </a:lnTo>
                <a:lnTo>
                  <a:pt x="2196240" y="4392480"/>
                </a:lnTo>
                <a:lnTo>
                  <a:pt x="0" y="2196241"/>
                </a:lnTo>
                <a:lnTo>
                  <a:pt x="0" y="2196240"/>
                </a:lnTo>
                <a:lnTo>
                  <a:pt x="0" y="1098120"/>
                </a:lnTo>
                <a:lnTo>
                  <a:pt x="0" y="1098120"/>
                </a:lnTo>
                <a:lnTo>
                  <a:pt x="1098120" y="0"/>
                </a:lnTo>
                <a:close/>
              </a:path>
            </a:pathLst>
          </a:custGeom>
          <a:solidFill>
            <a:srgbClr val="902411"/>
          </a:solidFill>
          <a:ln>
            <a:noFill/>
          </a:ln>
          <a:effectLst>
            <a:outerShdw blurRad="228600" rotWithShape="0" algn="tl" dir="2700000" dist="1397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3159138" y="1220783"/>
            <a:ext cx="2822169" cy="2503714"/>
          </a:xfrm>
          <a:custGeom>
            <a:rect b="b" l="l" r="r" t="t"/>
            <a:pathLst>
              <a:path extrusionOk="0" h="4392481" w="4392481">
                <a:moveTo>
                  <a:pt x="1098120" y="0"/>
                </a:moveTo>
                <a:lnTo>
                  <a:pt x="2196240" y="1098120"/>
                </a:lnTo>
                <a:lnTo>
                  <a:pt x="2196241" y="1098120"/>
                </a:lnTo>
                <a:lnTo>
                  <a:pt x="3294361" y="0"/>
                </a:lnTo>
                <a:lnTo>
                  <a:pt x="4392481" y="1098120"/>
                </a:lnTo>
                <a:lnTo>
                  <a:pt x="4392481" y="2196240"/>
                </a:lnTo>
                <a:lnTo>
                  <a:pt x="4392481" y="2196241"/>
                </a:lnTo>
                <a:lnTo>
                  <a:pt x="2196241" y="4392481"/>
                </a:lnTo>
                <a:lnTo>
                  <a:pt x="2196240" y="4392480"/>
                </a:lnTo>
                <a:lnTo>
                  <a:pt x="0" y="2196241"/>
                </a:lnTo>
                <a:lnTo>
                  <a:pt x="0" y="2196240"/>
                </a:lnTo>
                <a:lnTo>
                  <a:pt x="0" y="1098120"/>
                </a:lnTo>
                <a:lnTo>
                  <a:pt x="0" y="1098120"/>
                </a:lnTo>
                <a:lnTo>
                  <a:pt x="1098120" y="0"/>
                </a:lnTo>
                <a:close/>
              </a:path>
            </a:pathLst>
          </a:custGeom>
          <a:solidFill>
            <a:srgbClr val="90241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4571321" y="2470884"/>
            <a:ext cx="706534" cy="627326"/>
          </a:xfrm>
          <a:custGeom>
            <a:rect b="b" l="l" r="r" t="t"/>
            <a:pathLst>
              <a:path extrusionOk="0" h="1267326" w="1267326">
                <a:moveTo>
                  <a:pt x="1267326" y="0"/>
                </a:moveTo>
                <a:lnTo>
                  <a:pt x="1267326" y="1267326"/>
                </a:lnTo>
                <a:lnTo>
                  <a:pt x="0" y="1267326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4571321" y="1845833"/>
            <a:ext cx="706918" cy="625781"/>
          </a:xfrm>
          <a:custGeom>
            <a:rect b="b" l="l" r="r" t="t"/>
            <a:pathLst>
              <a:path extrusionOk="0" h="1267326" w="1267326">
                <a:moveTo>
                  <a:pt x="0" y="0"/>
                </a:moveTo>
                <a:lnTo>
                  <a:pt x="1267326" y="0"/>
                </a:lnTo>
                <a:lnTo>
                  <a:pt x="1267326" y="1267326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5277412" y="1845833"/>
            <a:ext cx="706918" cy="625781"/>
          </a:xfrm>
          <a:custGeom>
            <a:rect b="b" l="l" r="r" t="t"/>
            <a:pathLst>
              <a:path extrusionOk="0" h="1267326" w="1267326">
                <a:moveTo>
                  <a:pt x="1267326" y="0"/>
                </a:moveTo>
                <a:lnTo>
                  <a:pt x="1267326" y="1267326"/>
                </a:lnTo>
                <a:lnTo>
                  <a:pt x="0" y="1267326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865229" y="1845833"/>
            <a:ext cx="706918" cy="625781"/>
          </a:xfrm>
          <a:custGeom>
            <a:rect b="b" l="l" r="r" t="t"/>
            <a:pathLst>
              <a:path extrusionOk="0" h="1267326" w="1267326">
                <a:moveTo>
                  <a:pt x="0" y="0"/>
                </a:moveTo>
                <a:lnTo>
                  <a:pt x="1267326" y="0"/>
                </a:lnTo>
                <a:lnTo>
                  <a:pt x="0" y="1267326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159138" y="1220783"/>
            <a:ext cx="706918" cy="625781"/>
          </a:xfrm>
          <a:custGeom>
            <a:rect b="b" l="l" r="r" t="t"/>
            <a:pathLst>
              <a:path extrusionOk="0" h="1267326" w="1267326">
                <a:moveTo>
                  <a:pt x="1267326" y="0"/>
                </a:moveTo>
                <a:lnTo>
                  <a:pt x="1267326" y="1267326"/>
                </a:lnTo>
                <a:lnTo>
                  <a:pt x="0" y="1267326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5277412" y="1220783"/>
            <a:ext cx="706014" cy="624982"/>
          </a:xfrm>
          <a:prstGeom prst="rtTriangle">
            <a:avLst/>
          </a:pr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3159138" y="1845833"/>
            <a:ext cx="706014" cy="624982"/>
          </a:xfrm>
          <a:prstGeom prst="rtTriangle">
            <a:avLst/>
          </a:pr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3865229" y="2470884"/>
            <a:ext cx="705900" cy="624900"/>
          </a:xfrm>
          <a:prstGeom prst="rtTriangle">
            <a:avLst/>
          </a:pr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4369209" y="2328837"/>
            <a:ext cx="110242" cy="92168"/>
          </a:xfrm>
          <a:custGeom>
            <a:rect b="b" l="l" r="r" t="t"/>
            <a:pathLst>
              <a:path extrusionOk="0" h="161925" w="171450">
                <a:moveTo>
                  <a:pt x="171450" y="85725"/>
                </a:moveTo>
                <a:cubicBezTo>
                  <a:pt x="171450" y="133070"/>
                  <a:pt x="133070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70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4663189" y="2328837"/>
            <a:ext cx="110242" cy="92168"/>
          </a:xfrm>
          <a:custGeom>
            <a:rect b="b" l="l" r="r" t="t"/>
            <a:pathLst>
              <a:path extrusionOk="0" h="161925" w="171450">
                <a:moveTo>
                  <a:pt x="171450" y="85725"/>
                </a:moveTo>
                <a:cubicBezTo>
                  <a:pt x="171450" y="133070"/>
                  <a:pt x="133070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70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4461078" y="2515341"/>
            <a:ext cx="220485" cy="92168"/>
          </a:xfrm>
          <a:custGeom>
            <a:rect b="b" l="l" r="r" t="t"/>
            <a:pathLst>
              <a:path extrusionOk="0" h="161925" w="342900">
                <a:moveTo>
                  <a:pt x="342900" y="171450"/>
                </a:moveTo>
                <a:lnTo>
                  <a:pt x="342900" y="85725"/>
                </a:lnTo>
                <a:cubicBezTo>
                  <a:pt x="342900" y="72390"/>
                  <a:pt x="337185" y="59055"/>
                  <a:pt x="325755" y="51435"/>
                </a:cubicBezTo>
                <a:cubicBezTo>
                  <a:pt x="302895" y="32385"/>
                  <a:pt x="272415" y="19050"/>
                  <a:pt x="241935" y="11430"/>
                </a:cubicBezTo>
                <a:cubicBezTo>
                  <a:pt x="220980" y="5715"/>
                  <a:pt x="196215" y="0"/>
                  <a:pt x="171450" y="0"/>
                </a:cubicBezTo>
                <a:cubicBezTo>
                  <a:pt x="148590" y="0"/>
                  <a:pt x="123825" y="3810"/>
                  <a:pt x="100965" y="11430"/>
                </a:cubicBezTo>
                <a:cubicBezTo>
                  <a:pt x="70485" y="19050"/>
                  <a:pt x="41910" y="34290"/>
                  <a:pt x="17145" y="51435"/>
                </a:cubicBezTo>
                <a:cubicBezTo>
                  <a:pt x="5715" y="60960"/>
                  <a:pt x="0" y="72390"/>
                  <a:pt x="0" y="85725"/>
                </a:cubicBezTo>
                <a:lnTo>
                  <a:pt x="0" y="171450"/>
                </a:lnTo>
                <a:lnTo>
                  <a:pt x="342900" y="1714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4516199" y="2404740"/>
            <a:ext cx="110242" cy="97589"/>
          </a:xfrm>
          <a:custGeom>
            <a:rect b="b" l="l" r="r" t="t"/>
            <a:pathLst>
              <a:path extrusionOk="0" h="171450" w="171450">
                <a:moveTo>
                  <a:pt x="171450" y="85725"/>
                </a:moveTo>
                <a:cubicBezTo>
                  <a:pt x="171450" y="133070"/>
                  <a:pt x="133070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70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4628891" y="2439438"/>
            <a:ext cx="195986" cy="97589"/>
          </a:xfrm>
          <a:custGeom>
            <a:rect b="b" l="l" r="r" t="t"/>
            <a:pathLst>
              <a:path extrusionOk="0" h="171450" w="304800">
                <a:moveTo>
                  <a:pt x="293370" y="51435"/>
                </a:moveTo>
                <a:cubicBezTo>
                  <a:pt x="270510" y="32385"/>
                  <a:pt x="240030" y="19050"/>
                  <a:pt x="209550" y="11430"/>
                </a:cubicBezTo>
                <a:cubicBezTo>
                  <a:pt x="188595" y="5715"/>
                  <a:pt x="163830" y="0"/>
                  <a:pt x="139065" y="0"/>
                </a:cubicBezTo>
                <a:cubicBezTo>
                  <a:pt x="116205" y="0"/>
                  <a:pt x="91440" y="3810"/>
                  <a:pt x="68580" y="11430"/>
                </a:cubicBezTo>
                <a:cubicBezTo>
                  <a:pt x="57150" y="15240"/>
                  <a:pt x="45720" y="19050"/>
                  <a:pt x="34290" y="24765"/>
                </a:cubicBezTo>
                <a:lnTo>
                  <a:pt x="34290" y="26670"/>
                </a:lnTo>
                <a:cubicBezTo>
                  <a:pt x="34290" y="59055"/>
                  <a:pt x="20955" y="89535"/>
                  <a:pt x="0" y="110490"/>
                </a:cubicBezTo>
                <a:cubicBezTo>
                  <a:pt x="36195" y="121920"/>
                  <a:pt x="64770" y="137160"/>
                  <a:pt x="87630" y="154305"/>
                </a:cubicBezTo>
                <a:cubicBezTo>
                  <a:pt x="93345" y="160020"/>
                  <a:pt x="99060" y="163830"/>
                  <a:pt x="102870" y="171450"/>
                </a:cubicBezTo>
                <a:lnTo>
                  <a:pt x="310515" y="171450"/>
                </a:lnTo>
                <a:lnTo>
                  <a:pt x="310515" y="85725"/>
                </a:lnTo>
                <a:cubicBezTo>
                  <a:pt x="310515" y="72390"/>
                  <a:pt x="304800" y="59055"/>
                  <a:pt x="293370" y="514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4314088" y="2439438"/>
            <a:ext cx="195986" cy="97589"/>
          </a:xfrm>
          <a:custGeom>
            <a:rect b="b" l="l" r="r" t="t"/>
            <a:pathLst>
              <a:path extrusionOk="0" h="171450" w="304800">
                <a:moveTo>
                  <a:pt x="222885" y="154305"/>
                </a:moveTo>
                <a:lnTo>
                  <a:pt x="222885" y="154305"/>
                </a:lnTo>
                <a:cubicBezTo>
                  <a:pt x="249555" y="135255"/>
                  <a:pt x="280035" y="120015"/>
                  <a:pt x="310515" y="110490"/>
                </a:cubicBezTo>
                <a:cubicBezTo>
                  <a:pt x="289560" y="87630"/>
                  <a:pt x="276225" y="59055"/>
                  <a:pt x="276225" y="26670"/>
                </a:cubicBezTo>
                <a:cubicBezTo>
                  <a:pt x="276225" y="24765"/>
                  <a:pt x="276225" y="24765"/>
                  <a:pt x="276225" y="22860"/>
                </a:cubicBezTo>
                <a:cubicBezTo>
                  <a:pt x="264795" y="19050"/>
                  <a:pt x="253365" y="13335"/>
                  <a:pt x="241935" y="11430"/>
                </a:cubicBezTo>
                <a:cubicBezTo>
                  <a:pt x="220980" y="5715"/>
                  <a:pt x="196215" y="0"/>
                  <a:pt x="171450" y="0"/>
                </a:cubicBezTo>
                <a:cubicBezTo>
                  <a:pt x="148590" y="0"/>
                  <a:pt x="123825" y="3810"/>
                  <a:pt x="100965" y="11430"/>
                </a:cubicBezTo>
                <a:cubicBezTo>
                  <a:pt x="70485" y="20955"/>
                  <a:pt x="41910" y="34290"/>
                  <a:pt x="17145" y="51435"/>
                </a:cubicBezTo>
                <a:cubicBezTo>
                  <a:pt x="5715" y="59055"/>
                  <a:pt x="0" y="72390"/>
                  <a:pt x="0" y="85725"/>
                </a:cubicBezTo>
                <a:lnTo>
                  <a:pt x="0" y="171450"/>
                </a:lnTo>
                <a:lnTo>
                  <a:pt x="205740" y="171450"/>
                </a:lnTo>
                <a:cubicBezTo>
                  <a:pt x="211455" y="163830"/>
                  <a:pt x="215265" y="160020"/>
                  <a:pt x="222885" y="1543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1" name="Google Shape;301;p23"/>
          <p:cNvGrpSpPr/>
          <p:nvPr/>
        </p:nvGrpSpPr>
        <p:grpSpPr>
          <a:xfrm>
            <a:off x="6436849" y="2116774"/>
            <a:ext cx="2211774" cy="734357"/>
            <a:chOff x="8921977" y="1734469"/>
            <a:chExt cx="3439773" cy="1290156"/>
          </a:xfrm>
        </p:grpSpPr>
        <p:sp>
          <p:nvSpPr>
            <p:cNvPr id="302" name="Google Shape;302;p23"/>
            <p:cNvSpPr txBox="1"/>
            <p:nvPr/>
          </p:nvSpPr>
          <p:spPr>
            <a:xfrm>
              <a:off x="8921977" y="1734469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5. ENGAGE YOUR BACKERS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3" name="Google Shape;303;p23"/>
            <p:cNvSpPr txBox="1"/>
            <p:nvPr/>
          </p:nvSpPr>
          <p:spPr>
            <a:xfrm>
              <a:off x="8929750" y="2193625"/>
              <a:ext cx="3432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Updates! Tune in with your backers constantly: Creators who </a:t>
              </a:r>
              <a:r>
                <a:rPr b="1"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update their backers every 5 days </a:t>
              </a: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see a 3x increase in contributions.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4" name="Google Shape;304;p23"/>
          <p:cNvGrpSpPr/>
          <p:nvPr/>
        </p:nvGrpSpPr>
        <p:grpSpPr>
          <a:xfrm>
            <a:off x="6388424" y="3048938"/>
            <a:ext cx="2216790" cy="734367"/>
            <a:chOff x="8921977" y="3939514"/>
            <a:chExt cx="3447574" cy="1290174"/>
          </a:xfrm>
        </p:grpSpPr>
        <p:sp>
          <p:nvSpPr>
            <p:cNvPr id="305" name="Google Shape;305;p23"/>
            <p:cNvSpPr txBox="1"/>
            <p:nvPr/>
          </p:nvSpPr>
          <p:spPr>
            <a:xfrm>
              <a:off x="8921977" y="3939514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6</a:t>
              </a:r>
              <a:r>
                <a:rPr b="1" lang="en-GB" sz="800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. BE AUTHEN</a:t>
              </a: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TIC &amp; BRAG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>
              <a:off x="8929752" y="4398688"/>
              <a:ext cx="3439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If you’re </a:t>
              </a:r>
              <a:r>
                <a:rPr b="1"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truly passionate about what you’re trying to create</a:t>
              </a: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, it’s got to be at least a little bit shameless. Remember, no one will care about your Kickstarter if they can’t tell that you do.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7" name="Google Shape;307;p23"/>
          <p:cNvGrpSpPr/>
          <p:nvPr/>
        </p:nvGrpSpPr>
        <p:grpSpPr>
          <a:xfrm>
            <a:off x="481100" y="2116774"/>
            <a:ext cx="2311800" cy="717753"/>
            <a:chOff x="481100" y="2116774"/>
            <a:chExt cx="2311800" cy="717753"/>
          </a:xfrm>
        </p:grpSpPr>
        <p:sp>
          <p:nvSpPr>
            <p:cNvPr id="308" name="Google Shape;308;p23"/>
            <p:cNvSpPr txBox="1"/>
            <p:nvPr/>
          </p:nvSpPr>
          <p:spPr>
            <a:xfrm>
              <a:off x="768896" y="2116774"/>
              <a:ext cx="1888500" cy="2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2. TIMING OF CAMPAIGN LAUNCH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9" name="Google Shape;309;p23"/>
            <p:cNvSpPr txBox="1"/>
            <p:nvPr/>
          </p:nvSpPr>
          <p:spPr>
            <a:xfrm>
              <a:off x="481100" y="2361427"/>
              <a:ext cx="23118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Your launch timing will not make much of an impact</a:t>
              </a:r>
              <a:r>
                <a:rPr lang="en-GB" sz="8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. Unless you had a successful “pre-campaign” (e.g. drop-type events), only then timing of the launch might help to boost.</a:t>
              </a:r>
              <a:endParaRPr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0" name="Google Shape;310;p23"/>
          <p:cNvGrpSpPr/>
          <p:nvPr/>
        </p:nvGrpSpPr>
        <p:grpSpPr>
          <a:xfrm>
            <a:off x="519265" y="3048938"/>
            <a:ext cx="2230173" cy="734367"/>
            <a:chOff x="519265" y="3125142"/>
            <a:chExt cx="2230173" cy="734367"/>
          </a:xfrm>
        </p:grpSpPr>
        <p:sp>
          <p:nvSpPr>
            <p:cNvPr id="311" name="Google Shape;311;p23"/>
            <p:cNvSpPr txBox="1"/>
            <p:nvPr/>
          </p:nvSpPr>
          <p:spPr>
            <a:xfrm>
              <a:off x="627970" y="3125142"/>
              <a:ext cx="2121395" cy="2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3. PROJECT TIMELINE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519265" y="3386504"/>
              <a:ext cx="2230173" cy="4730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The most successful campaigns are </a:t>
              </a:r>
              <a:r>
                <a:rPr b="1"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30 days or less </a:t>
              </a: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(max 60 days). Your timeline will dictate how long your Kickstarter campaign should run and how long it will take to deliver the finished product.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3" name="Google Shape;313;p23"/>
          <p:cNvGrpSpPr/>
          <p:nvPr/>
        </p:nvGrpSpPr>
        <p:grpSpPr>
          <a:xfrm>
            <a:off x="6393436" y="1107859"/>
            <a:ext cx="2206774" cy="887176"/>
            <a:chOff x="8921977" y="1466725"/>
            <a:chExt cx="3431997" cy="1558637"/>
          </a:xfrm>
        </p:grpSpPr>
        <p:sp>
          <p:nvSpPr>
            <p:cNvPr id="314" name="Google Shape;314;p23"/>
            <p:cNvSpPr txBox="1"/>
            <p:nvPr/>
          </p:nvSpPr>
          <p:spPr>
            <a:xfrm>
              <a:off x="8921977" y="1466725"/>
              <a:ext cx="2937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4. CAMPAIGN GOAL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5" name="Google Shape;315;p23"/>
            <p:cNvSpPr txBox="1"/>
            <p:nvPr/>
          </p:nvSpPr>
          <p:spPr>
            <a:xfrm>
              <a:off x="8929775" y="1925862"/>
              <a:ext cx="3424200" cy="109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The average successful project has a </a:t>
              </a:r>
              <a:r>
                <a:rPr b="1"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goal of &lt;$5,500</a:t>
              </a: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 and is nearly 50% lower than the average unsuccessful project. 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6" name="Google Shape;316;p23"/>
          <p:cNvGrpSpPr/>
          <p:nvPr/>
        </p:nvGrpSpPr>
        <p:grpSpPr>
          <a:xfrm>
            <a:off x="519259" y="1107859"/>
            <a:ext cx="2273700" cy="734441"/>
            <a:chOff x="519259" y="1107859"/>
            <a:chExt cx="2273700" cy="734441"/>
          </a:xfrm>
        </p:grpSpPr>
        <p:sp>
          <p:nvSpPr>
            <p:cNvPr id="317" name="Google Shape;317;p23"/>
            <p:cNvSpPr txBox="1"/>
            <p:nvPr/>
          </p:nvSpPr>
          <p:spPr>
            <a:xfrm>
              <a:off x="870683" y="1107859"/>
              <a:ext cx="1888491" cy="2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1</a:t>
              </a:r>
              <a:r>
                <a:rPr b="1" lang="en-GB" sz="800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 KNOWING YOUR PROJECT TYPE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8" name="Google Shape;318;p23"/>
            <p:cNvSpPr txBox="1"/>
            <p:nvPr/>
          </p:nvSpPr>
          <p:spPr>
            <a:xfrm>
              <a:off x="519259" y="1369200"/>
              <a:ext cx="22737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Among all projects, </a:t>
              </a:r>
              <a:r>
                <a:rPr b="1"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~</a:t>
              </a:r>
              <a:r>
                <a:rPr b="1"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47% succeed</a:t>
              </a:r>
              <a:r>
                <a:rPr lang="en-GB" sz="8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 - these rates vary widely by category. Keep in mind, the “all-or-nothing” nature of Kickstarter could be a bit prohibitive for projects that require larger budgets (e.g. tech and fashion).</a:t>
              </a:r>
              <a:endParaRPr sz="8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19" name="Google Shape;319;p23"/>
          <p:cNvSpPr txBox="1"/>
          <p:nvPr/>
        </p:nvSpPr>
        <p:spPr>
          <a:xfrm>
            <a:off x="5656698" y="2150838"/>
            <a:ext cx="236303" cy="297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3219052" y="2150838"/>
            <a:ext cx="236302" cy="297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4962533" y="1495539"/>
            <a:ext cx="236303" cy="297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4962533" y="2751121"/>
            <a:ext cx="236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3943865" y="2747971"/>
            <a:ext cx="236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3943865" y="1495539"/>
            <a:ext cx="236303" cy="297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p23"/>
          <p:cNvSpPr txBox="1"/>
          <p:nvPr>
            <p:ph type="title"/>
          </p:nvPr>
        </p:nvSpPr>
        <p:spPr>
          <a:xfrm>
            <a:off x="960100" y="4104100"/>
            <a:ext cx="7503900" cy="535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200">
                <a:solidFill>
                  <a:schemeClr val="lt1"/>
                </a:solidFill>
              </a:rPr>
              <a:t>Ultimately, this data reminds us that smaller goals are often more successful - however, only combined with your passion and drive. </a:t>
            </a:r>
            <a:r>
              <a:rPr lang="en-GB" sz="1200">
                <a:solidFill>
                  <a:schemeClr val="lt1"/>
                </a:solidFill>
              </a:rPr>
              <a:t>Let’s bring your creative project to life.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27" name="Google Shape;327;p23"/>
          <p:cNvSpPr txBox="1"/>
          <p:nvPr>
            <p:ph idx="1" type="body"/>
          </p:nvPr>
        </p:nvSpPr>
        <p:spPr>
          <a:xfrm>
            <a:off x="2732850" y="4782250"/>
            <a:ext cx="3498600" cy="32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opportunity		solution		           </a:t>
            </a:r>
            <a:r>
              <a:rPr lang="en-GB" sz="800">
                <a:solidFill>
                  <a:schemeClr val="dk1"/>
                </a:solidFill>
              </a:rPr>
              <a:t>(outcome)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333" name="Google Shape;33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